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302" r:id="rId4"/>
    <p:sldId id="303" r:id="rId5"/>
    <p:sldId id="316" r:id="rId6"/>
    <p:sldId id="317" r:id="rId7"/>
    <p:sldId id="318" r:id="rId8"/>
    <p:sldId id="319" r:id="rId9"/>
    <p:sldId id="320" r:id="rId10"/>
    <p:sldId id="321" r:id="rId11"/>
    <p:sldId id="322" r:id="rId12"/>
    <p:sldId id="324" r:id="rId13"/>
    <p:sldId id="323" r:id="rId14"/>
    <p:sldId id="325" r:id="rId15"/>
    <p:sldId id="326" r:id="rId16"/>
    <p:sldId id="32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7502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0608" y="116305"/>
            <a:ext cx="8596668" cy="1320800"/>
          </a:xfrm>
        </p:spPr>
        <p:txBody>
          <a:bodyPr/>
          <a:lstStyle/>
          <a:p>
            <a:r>
              <a:rPr lang="nl-NL" dirty="0" smtClean="0"/>
              <a:t>Maak </a:t>
            </a:r>
            <a:r>
              <a:rPr lang="nl-NL" dirty="0" smtClean="0"/>
              <a:t>opgave 2.13 </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smtClean="0"/>
              <a:t>6 </a:t>
            </a:r>
            <a:r>
              <a:rPr lang="nl-NL" sz="2500" dirty="0" smtClean="0"/>
              <a:t>minuten de tijd, de eerste </a:t>
            </a:r>
            <a:r>
              <a:rPr lang="nl-NL" sz="2500" dirty="0" smtClean="0"/>
              <a:t>3 </a:t>
            </a:r>
            <a:r>
              <a:rPr lang="nl-NL" sz="2500" dirty="0" smtClean="0"/>
              <a:t>minuten werk je zelfstandig.</a:t>
            </a:r>
          </a:p>
          <a:p>
            <a:r>
              <a:rPr lang="nl-NL" sz="2500" dirty="0" smtClean="0"/>
              <a:t>Eerder klaar? Kan je verder met opgave </a:t>
            </a:r>
            <a:r>
              <a:rPr lang="nl-NL" sz="2500" dirty="0" smtClean="0"/>
              <a:t>2.23</a:t>
            </a:r>
            <a:endParaRPr lang="nl-NL" sz="2500" dirty="0" smtClean="0"/>
          </a:p>
          <a:p>
            <a:r>
              <a:rPr lang="nl-NL" sz="2500" dirty="0" smtClean="0"/>
              <a:t>Kom je er niet uit, lees de tussengelegen stukken theorie of stel een vraag.</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63860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8429"/>
          <a:stretch/>
        </p:blipFill>
        <p:spPr>
          <a:xfrm>
            <a:off x="0" y="0"/>
            <a:ext cx="12192000" cy="1455821"/>
          </a:xfrm>
          <a:prstGeom prst="rect">
            <a:avLst/>
          </a:prstGeom>
        </p:spPr>
      </p:pic>
      <p:pic>
        <p:nvPicPr>
          <p:cNvPr id="5" name="Afbeelding 4"/>
          <p:cNvPicPr>
            <a:picLocks noChangeAspect="1"/>
          </p:cNvPicPr>
          <p:nvPr/>
        </p:nvPicPr>
        <p:blipFill rotWithShape="1">
          <a:blip r:embed="rId2"/>
          <a:srcRect b="60601"/>
          <a:stretch/>
        </p:blipFill>
        <p:spPr>
          <a:xfrm>
            <a:off x="0" y="0"/>
            <a:ext cx="12192000" cy="1816768"/>
          </a:xfrm>
          <a:prstGeom prst="rect">
            <a:avLst/>
          </a:prstGeom>
        </p:spPr>
      </p:pic>
      <p:pic>
        <p:nvPicPr>
          <p:cNvPr id="6" name="Afbeelding 5"/>
          <p:cNvPicPr>
            <a:picLocks noChangeAspect="1"/>
          </p:cNvPicPr>
          <p:nvPr/>
        </p:nvPicPr>
        <p:blipFill rotWithShape="1">
          <a:blip r:embed="rId2"/>
          <a:srcRect b="51991"/>
          <a:stretch/>
        </p:blipFill>
        <p:spPr>
          <a:xfrm>
            <a:off x="0" y="0"/>
            <a:ext cx="12192000" cy="2213811"/>
          </a:xfrm>
          <a:prstGeom prst="rect">
            <a:avLst/>
          </a:prstGeom>
        </p:spPr>
      </p:pic>
      <p:pic>
        <p:nvPicPr>
          <p:cNvPr id="7" name="Afbeelding 6"/>
          <p:cNvPicPr>
            <a:picLocks noChangeAspect="1"/>
          </p:cNvPicPr>
          <p:nvPr/>
        </p:nvPicPr>
        <p:blipFill rotWithShape="1">
          <a:blip r:embed="rId2"/>
          <a:srcRect r="49276" b="12331"/>
          <a:stretch/>
        </p:blipFill>
        <p:spPr>
          <a:xfrm>
            <a:off x="0" y="-1"/>
            <a:ext cx="6184232" cy="4042611"/>
          </a:xfrm>
          <a:prstGeom prst="rect">
            <a:avLst/>
          </a:prstGeom>
        </p:spPr>
      </p:pic>
      <p:pic>
        <p:nvPicPr>
          <p:cNvPr id="8" name="Afbeelding 7"/>
          <p:cNvPicPr>
            <a:picLocks noChangeAspect="1"/>
          </p:cNvPicPr>
          <p:nvPr/>
        </p:nvPicPr>
        <p:blipFill rotWithShape="1">
          <a:blip r:embed="rId2"/>
          <a:srcRect b="12331"/>
          <a:stretch/>
        </p:blipFill>
        <p:spPr>
          <a:xfrm>
            <a:off x="0" y="0"/>
            <a:ext cx="12192000" cy="4042611"/>
          </a:xfrm>
          <a:prstGeom prst="rect">
            <a:avLst/>
          </a:prstGeom>
        </p:spPr>
      </p:pic>
      <p:pic>
        <p:nvPicPr>
          <p:cNvPr id="9" name="Afbeelding 8"/>
          <p:cNvPicPr>
            <a:picLocks noChangeAspect="1"/>
          </p:cNvPicPr>
          <p:nvPr/>
        </p:nvPicPr>
        <p:blipFill>
          <a:blip r:embed="rId2"/>
          <a:stretch>
            <a:fillRect/>
          </a:stretch>
        </p:blipFill>
        <p:spPr>
          <a:xfrm>
            <a:off x="0" y="0"/>
            <a:ext cx="12192000" cy="4611232"/>
          </a:xfrm>
          <a:prstGeom prst="rect">
            <a:avLst/>
          </a:prstGeom>
        </p:spPr>
      </p:pic>
    </p:spTree>
    <p:extLst>
      <p:ext uri="{BB962C8B-B14F-4D97-AF65-F5344CB8AC3E}">
        <p14:creationId xmlns:p14="http://schemas.microsoft.com/office/powerpoint/2010/main" val="49520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zien we dit terug in de economie?</a:t>
            </a:r>
            <a:endParaRPr lang="nl-NL" dirty="0"/>
          </a:p>
        </p:txBody>
      </p:sp>
      <p:sp>
        <p:nvSpPr>
          <p:cNvPr id="3" name="Tijdelijke aanduiding voor inhoud 2"/>
          <p:cNvSpPr>
            <a:spLocks noGrp="1"/>
          </p:cNvSpPr>
          <p:nvPr>
            <p:ph idx="1"/>
          </p:nvPr>
        </p:nvSpPr>
        <p:spPr/>
        <p:txBody>
          <a:bodyPr>
            <a:normAutofit/>
          </a:bodyPr>
          <a:lstStyle/>
          <a:p>
            <a:r>
              <a:rPr lang="nl-NL" sz="2500" dirty="0" smtClean="0"/>
              <a:t>We hebben nu vooral binnen een gezin gezien met het verdelen van taken.</a:t>
            </a:r>
          </a:p>
          <a:p>
            <a:r>
              <a:rPr lang="nl-NL" sz="2500" dirty="0" smtClean="0"/>
              <a:t>Maar in de economie kan dit ook toegepast worden op landen.</a:t>
            </a:r>
          </a:p>
          <a:p>
            <a:r>
              <a:rPr lang="nl-NL" sz="2500" dirty="0" smtClean="0"/>
              <a:t>Waarbij ze producten maken en die met elkaar verhandelen.</a:t>
            </a:r>
          </a:p>
          <a:p>
            <a:r>
              <a:rPr lang="nl-NL" sz="2500" dirty="0" smtClean="0"/>
              <a:t>Het toepassen van comparatieve kostenvoordelen levert hier ook tijdwinst op.</a:t>
            </a:r>
          </a:p>
          <a:p>
            <a:pPr marL="0" indent="0">
              <a:buNone/>
            </a:pPr>
            <a:endParaRPr lang="nl-NL" sz="2500" dirty="0"/>
          </a:p>
        </p:txBody>
      </p:sp>
    </p:spTree>
    <p:extLst>
      <p:ext uri="{BB962C8B-B14F-4D97-AF65-F5344CB8AC3E}">
        <p14:creationId xmlns:p14="http://schemas.microsoft.com/office/powerpoint/2010/main" val="3549407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0608" y="116305"/>
            <a:ext cx="8596668" cy="1320800"/>
          </a:xfrm>
        </p:spPr>
        <p:txBody>
          <a:bodyPr/>
          <a:lstStyle/>
          <a:p>
            <a:r>
              <a:rPr lang="nl-NL" dirty="0" smtClean="0"/>
              <a:t>Maak </a:t>
            </a:r>
            <a:r>
              <a:rPr lang="nl-NL" dirty="0" smtClean="0"/>
              <a:t>opgave 2.23 </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a:t>8</a:t>
            </a:r>
            <a:r>
              <a:rPr lang="nl-NL" sz="2500" dirty="0" smtClean="0"/>
              <a:t> </a:t>
            </a:r>
            <a:r>
              <a:rPr lang="nl-NL" sz="2500" dirty="0" smtClean="0"/>
              <a:t>minuten de tijd, de eerste </a:t>
            </a:r>
            <a:r>
              <a:rPr lang="nl-NL" sz="2500" dirty="0" smtClean="0"/>
              <a:t> </a:t>
            </a:r>
            <a:r>
              <a:rPr lang="nl-NL" sz="2500" dirty="0" smtClean="0"/>
              <a:t>minuten werk je zelfstandig.</a:t>
            </a:r>
          </a:p>
          <a:p>
            <a:r>
              <a:rPr lang="nl-NL" sz="2500" dirty="0" smtClean="0"/>
              <a:t>Eerder klaar? Kan je verder met opgave </a:t>
            </a:r>
            <a:r>
              <a:rPr lang="nl-NL" sz="2500" dirty="0" smtClean="0"/>
              <a:t>2.35 (is het huiswerk).</a:t>
            </a:r>
            <a:endParaRPr lang="nl-NL" sz="2500" dirty="0" smtClean="0"/>
          </a:p>
          <a:p>
            <a:r>
              <a:rPr lang="nl-NL" sz="2500" dirty="0" smtClean="0"/>
              <a:t>Kom je er niet uit, lees de tussengelegen stukken theorie of stel een vraag.</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41779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219"/>
          <a:stretch/>
        </p:blipFill>
        <p:spPr>
          <a:xfrm>
            <a:off x="0" y="0"/>
            <a:ext cx="12192000" cy="938464"/>
          </a:xfrm>
          <a:prstGeom prst="rect">
            <a:avLst/>
          </a:prstGeom>
        </p:spPr>
      </p:pic>
      <p:pic>
        <p:nvPicPr>
          <p:cNvPr id="5" name="Afbeelding 4"/>
          <p:cNvPicPr>
            <a:picLocks noChangeAspect="1"/>
          </p:cNvPicPr>
          <p:nvPr/>
        </p:nvPicPr>
        <p:blipFill rotWithShape="1">
          <a:blip r:embed="rId2"/>
          <a:srcRect b="48341"/>
          <a:stretch/>
        </p:blipFill>
        <p:spPr>
          <a:xfrm>
            <a:off x="0" y="0"/>
            <a:ext cx="12192000" cy="1684422"/>
          </a:xfrm>
          <a:prstGeom prst="rect">
            <a:avLst/>
          </a:prstGeom>
        </p:spPr>
      </p:pic>
      <p:pic>
        <p:nvPicPr>
          <p:cNvPr id="6" name="Afbeelding 5"/>
          <p:cNvPicPr>
            <a:picLocks noChangeAspect="1"/>
          </p:cNvPicPr>
          <p:nvPr/>
        </p:nvPicPr>
        <p:blipFill rotWithShape="1">
          <a:blip r:embed="rId2"/>
          <a:srcRect b="35426"/>
          <a:stretch/>
        </p:blipFill>
        <p:spPr>
          <a:xfrm>
            <a:off x="0" y="-1"/>
            <a:ext cx="12192000" cy="2105527"/>
          </a:xfrm>
          <a:prstGeom prst="rect">
            <a:avLst/>
          </a:prstGeom>
        </p:spPr>
      </p:pic>
      <p:pic>
        <p:nvPicPr>
          <p:cNvPr id="7" name="Afbeelding 6"/>
          <p:cNvPicPr>
            <a:picLocks noChangeAspect="1"/>
          </p:cNvPicPr>
          <p:nvPr/>
        </p:nvPicPr>
        <p:blipFill rotWithShape="1">
          <a:blip r:embed="rId2"/>
          <a:srcRect b="24725"/>
          <a:stretch/>
        </p:blipFill>
        <p:spPr>
          <a:xfrm>
            <a:off x="0" y="-1"/>
            <a:ext cx="12192000" cy="2454443"/>
          </a:xfrm>
          <a:prstGeom prst="rect">
            <a:avLst/>
          </a:prstGeom>
        </p:spPr>
      </p:pic>
      <p:pic>
        <p:nvPicPr>
          <p:cNvPr id="8" name="Afbeelding 7"/>
          <p:cNvPicPr>
            <a:picLocks noChangeAspect="1"/>
          </p:cNvPicPr>
          <p:nvPr/>
        </p:nvPicPr>
        <p:blipFill rotWithShape="1">
          <a:blip r:embed="rId2"/>
          <a:srcRect b="12549"/>
          <a:stretch/>
        </p:blipFill>
        <p:spPr>
          <a:xfrm>
            <a:off x="0" y="-1"/>
            <a:ext cx="12192000" cy="2851485"/>
          </a:xfrm>
          <a:prstGeom prst="rect">
            <a:avLst/>
          </a:prstGeom>
        </p:spPr>
      </p:pic>
      <p:pic>
        <p:nvPicPr>
          <p:cNvPr id="9" name="Afbeelding 8"/>
          <p:cNvPicPr>
            <a:picLocks noChangeAspect="1"/>
          </p:cNvPicPr>
          <p:nvPr/>
        </p:nvPicPr>
        <p:blipFill>
          <a:blip r:embed="rId2"/>
          <a:stretch>
            <a:fillRect/>
          </a:stretch>
        </p:blipFill>
        <p:spPr>
          <a:xfrm>
            <a:off x="0" y="-1"/>
            <a:ext cx="12192000" cy="3260651"/>
          </a:xfrm>
          <a:prstGeom prst="rect">
            <a:avLst/>
          </a:prstGeom>
        </p:spPr>
      </p:pic>
      <p:pic>
        <p:nvPicPr>
          <p:cNvPr id="10" name="Afbeelding 9"/>
          <p:cNvPicPr>
            <a:picLocks noChangeAspect="1"/>
          </p:cNvPicPr>
          <p:nvPr/>
        </p:nvPicPr>
        <p:blipFill rotWithShape="1">
          <a:blip r:embed="rId3"/>
          <a:srcRect b="87082"/>
          <a:stretch/>
        </p:blipFill>
        <p:spPr>
          <a:xfrm>
            <a:off x="0" y="3259010"/>
            <a:ext cx="12192000" cy="398590"/>
          </a:xfrm>
          <a:prstGeom prst="rect">
            <a:avLst/>
          </a:prstGeom>
        </p:spPr>
      </p:pic>
      <p:pic>
        <p:nvPicPr>
          <p:cNvPr id="11" name="Afbeelding 10"/>
          <p:cNvPicPr>
            <a:picLocks noChangeAspect="1"/>
          </p:cNvPicPr>
          <p:nvPr/>
        </p:nvPicPr>
        <p:blipFill rotWithShape="1">
          <a:blip r:embed="rId3"/>
          <a:srcRect r="132" b="74605"/>
          <a:stretch/>
        </p:blipFill>
        <p:spPr>
          <a:xfrm>
            <a:off x="0" y="3259010"/>
            <a:ext cx="12175958" cy="783601"/>
          </a:xfrm>
          <a:prstGeom prst="rect">
            <a:avLst/>
          </a:prstGeom>
        </p:spPr>
      </p:pic>
      <p:pic>
        <p:nvPicPr>
          <p:cNvPr id="12" name="Afbeelding 11"/>
          <p:cNvPicPr>
            <a:picLocks noChangeAspect="1"/>
          </p:cNvPicPr>
          <p:nvPr/>
        </p:nvPicPr>
        <p:blipFill rotWithShape="1">
          <a:blip r:embed="rId3"/>
          <a:srcRect b="46920"/>
          <a:stretch/>
        </p:blipFill>
        <p:spPr>
          <a:xfrm>
            <a:off x="0" y="3259010"/>
            <a:ext cx="12192000" cy="1637843"/>
          </a:xfrm>
          <a:prstGeom prst="rect">
            <a:avLst/>
          </a:prstGeom>
        </p:spPr>
      </p:pic>
      <p:pic>
        <p:nvPicPr>
          <p:cNvPr id="13" name="Afbeelding 12"/>
          <p:cNvPicPr>
            <a:picLocks noChangeAspect="1"/>
          </p:cNvPicPr>
          <p:nvPr/>
        </p:nvPicPr>
        <p:blipFill>
          <a:blip r:embed="rId3"/>
          <a:stretch>
            <a:fillRect/>
          </a:stretch>
        </p:blipFill>
        <p:spPr>
          <a:xfrm>
            <a:off x="0" y="3259010"/>
            <a:ext cx="12192000" cy="3085630"/>
          </a:xfrm>
          <a:prstGeom prst="rect">
            <a:avLst/>
          </a:prstGeom>
        </p:spPr>
      </p:pic>
    </p:spTree>
    <p:extLst>
      <p:ext uri="{BB962C8B-B14F-4D97-AF65-F5344CB8AC3E}">
        <p14:creationId xmlns:p14="http://schemas.microsoft.com/office/powerpoint/2010/main" val="85241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0"/>
            <a:ext cx="8596668" cy="1930400"/>
          </a:xfrm>
        </p:spPr>
        <p:txBody>
          <a:bodyPr/>
          <a:lstStyle/>
          <a:p>
            <a:r>
              <a:rPr lang="nl-NL" dirty="0" smtClean="0"/>
              <a:t>Terugblik:</a:t>
            </a:r>
            <a:br>
              <a:rPr lang="nl-NL" dirty="0" smtClean="0"/>
            </a:br>
            <a:endParaRPr lang="nl-NL" dirty="0"/>
          </a:p>
        </p:txBody>
      </p:sp>
      <p:sp>
        <p:nvSpPr>
          <p:cNvPr id="3" name="Tijdelijke aanduiding voor inhoud 2"/>
          <p:cNvSpPr>
            <a:spLocks noGrp="1"/>
          </p:cNvSpPr>
          <p:nvPr>
            <p:ph idx="1"/>
          </p:nvPr>
        </p:nvSpPr>
        <p:spPr>
          <a:xfrm>
            <a:off x="677333" y="553453"/>
            <a:ext cx="9513413" cy="5487909"/>
          </a:xfrm>
        </p:spPr>
        <p:txBody>
          <a:bodyPr>
            <a:noAutofit/>
          </a:bodyPr>
          <a:lstStyle/>
          <a:p>
            <a:r>
              <a:rPr lang="nl-NL" sz="2300" dirty="0" smtClean="0"/>
              <a:t>We maken onderscheid tussen 2 soorten kostenvoordelen.</a:t>
            </a:r>
          </a:p>
          <a:p>
            <a:r>
              <a:rPr lang="nl-NL" sz="2300" dirty="0" smtClean="0"/>
              <a:t>Absolute en comparatieve voordelen.</a:t>
            </a:r>
          </a:p>
          <a:p>
            <a:r>
              <a:rPr lang="nl-NL" sz="2300" dirty="0" smtClean="0"/>
              <a:t>Stel je kan je huiswerk in 10 uur maken, terwijl je buurman er 15 uur voor nodig heeft.</a:t>
            </a:r>
          </a:p>
          <a:p>
            <a:r>
              <a:rPr lang="nl-NL" sz="2300" dirty="0" smtClean="0"/>
              <a:t>In absolute zin ben jij beter in het maken van huiswerk.</a:t>
            </a:r>
          </a:p>
          <a:p>
            <a:r>
              <a:rPr lang="nl-NL" sz="2300" dirty="0" smtClean="0"/>
              <a:t>Daarentegen het zou ook kunnen dat je beter bent in het leren voor toetsen.</a:t>
            </a:r>
          </a:p>
          <a:p>
            <a:r>
              <a:rPr lang="nl-NL" sz="2300" dirty="0" smtClean="0"/>
              <a:t>Jij hebt 5 uur nodig om een toets voor te bereiden, terwijl je buurman er 10 uur oor nodig heeft.</a:t>
            </a:r>
          </a:p>
          <a:p>
            <a:r>
              <a:rPr lang="nl-NL" sz="2300" dirty="0" smtClean="0"/>
              <a:t>In beide gevallen heb je een absoluut voordeel.</a:t>
            </a:r>
          </a:p>
          <a:p>
            <a:r>
              <a:rPr lang="nl-NL" sz="2300" dirty="0" smtClean="0"/>
              <a:t>Daarentegen als we ze met elkaar vergelijken ben jij 2x zo snel in het voorbereiden van toetsen, terwijl je maar 1.5x zo snel bent in het maken van huiswerk. Je hebt dan een comparatief voordeel in het voorbereiden van toetsen, terwijl je buurman een comparatief voordeel heeft in het maken van huiswerk.</a:t>
            </a:r>
          </a:p>
          <a:p>
            <a:endParaRPr lang="nl-NL" sz="2300" dirty="0" smtClean="0"/>
          </a:p>
          <a:p>
            <a:endParaRPr lang="nl-NL" sz="2300" dirty="0"/>
          </a:p>
        </p:txBody>
      </p:sp>
    </p:spTree>
    <p:extLst>
      <p:ext uri="{BB962C8B-B14F-4D97-AF65-F5344CB8AC3E}">
        <p14:creationId xmlns:p14="http://schemas.microsoft.com/office/powerpoint/2010/main" val="1149736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09074"/>
            <a:ext cx="8596668" cy="1521326"/>
          </a:xfrm>
        </p:spPr>
        <p:txBody>
          <a:bodyPr/>
          <a:lstStyle/>
          <a:p>
            <a:r>
              <a:rPr lang="nl-NL" dirty="0" smtClean="0"/>
              <a:t>Nog meer zichtbaar:</a:t>
            </a:r>
            <a:br>
              <a:rPr lang="nl-NL" dirty="0" smtClean="0"/>
            </a:br>
            <a:endParaRPr lang="nl-NL" dirty="0"/>
          </a:p>
        </p:txBody>
      </p:sp>
      <p:sp>
        <p:nvSpPr>
          <p:cNvPr id="3" name="Tijdelijke aanduiding voor inhoud 2"/>
          <p:cNvSpPr>
            <a:spLocks noGrp="1"/>
          </p:cNvSpPr>
          <p:nvPr>
            <p:ph idx="1"/>
          </p:nvPr>
        </p:nvSpPr>
        <p:spPr>
          <a:xfrm>
            <a:off x="677334" y="1503947"/>
            <a:ext cx="8596668" cy="4537415"/>
          </a:xfrm>
        </p:spPr>
        <p:txBody>
          <a:bodyPr>
            <a:normAutofit lnSpcReduction="10000"/>
          </a:bodyPr>
          <a:lstStyle/>
          <a:p>
            <a:r>
              <a:rPr lang="nl-NL" sz="2500" b="1" dirty="0" smtClean="0"/>
              <a:t>JIJ: HW 10 uur, Toets 5, buurman: HW 15, toets 10. </a:t>
            </a:r>
          </a:p>
          <a:p>
            <a:r>
              <a:rPr lang="nl-NL" sz="2500" dirty="0" smtClean="0"/>
              <a:t>In de tijd dat jij 1x HW maakt, had je ook </a:t>
            </a:r>
            <a:r>
              <a:rPr lang="nl-NL" sz="2500" dirty="0" smtClean="0">
                <a:solidFill>
                  <a:srgbClr val="00B050"/>
                </a:solidFill>
              </a:rPr>
              <a:t>2x</a:t>
            </a:r>
            <a:r>
              <a:rPr lang="nl-NL" sz="2500" dirty="0" smtClean="0"/>
              <a:t> toetsen kunnen voorbereiden.</a:t>
            </a:r>
          </a:p>
          <a:p>
            <a:r>
              <a:rPr lang="nl-NL" sz="2500" dirty="0" smtClean="0"/>
              <a:t>In de tijd dat jij 1x een toets voorbereid, had je ook </a:t>
            </a:r>
            <a:r>
              <a:rPr lang="nl-NL" sz="2500" dirty="0" smtClean="0">
                <a:solidFill>
                  <a:srgbClr val="FF0000"/>
                </a:solidFill>
              </a:rPr>
              <a:t>0,5x</a:t>
            </a:r>
            <a:r>
              <a:rPr lang="nl-NL" sz="2500" dirty="0" smtClean="0"/>
              <a:t> HW kunnen maken.</a:t>
            </a:r>
          </a:p>
          <a:p>
            <a:r>
              <a:rPr lang="nl-NL" sz="2500" dirty="0" smtClean="0"/>
              <a:t>In de tijd dat je buurman 1x HW maakt, had je buurman </a:t>
            </a:r>
            <a:r>
              <a:rPr lang="nl-NL" sz="2500" dirty="0" smtClean="0">
                <a:solidFill>
                  <a:srgbClr val="FF0000"/>
                </a:solidFill>
              </a:rPr>
              <a:t>1,5x</a:t>
            </a:r>
            <a:r>
              <a:rPr lang="nl-NL" sz="2500" dirty="0" smtClean="0"/>
              <a:t> een toets kunnen voorbereiden.</a:t>
            </a:r>
          </a:p>
          <a:p>
            <a:r>
              <a:rPr lang="nl-NL" sz="2500" dirty="0" smtClean="0"/>
              <a:t>In de tijd dat je buurman 1x een toets voorbereid, had hij ook </a:t>
            </a:r>
            <a:r>
              <a:rPr lang="nl-NL" sz="2500" dirty="0" smtClean="0">
                <a:solidFill>
                  <a:srgbClr val="00B050"/>
                </a:solidFill>
              </a:rPr>
              <a:t>0.66x</a:t>
            </a:r>
            <a:r>
              <a:rPr lang="nl-NL" sz="2500" dirty="0" smtClean="0"/>
              <a:t> HW kunnen maken.</a:t>
            </a:r>
          </a:p>
          <a:p>
            <a:r>
              <a:rPr lang="nl-NL" sz="2500" dirty="0" smtClean="0"/>
              <a:t>Jij bent relatief beter in het voorbereiden van toetsen, je buurman is relatief beter in het maken van HW.</a:t>
            </a:r>
            <a:endParaRPr lang="nl-NL" sz="2500" dirty="0"/>
          </a:p>
        </p:txBody>
      </p:sp>
    </p:spTree>
    <p:extLst>
      <p:ext uri="{BB962C8B-B14F-4D97-AF65-F5344CB8AC3E}">
        <p14:creationId xmlns:p14="http://schemas.microsoft.com/office/powerpoint/2010/main" val="204631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Korte terugblik vorige les</a:t>
            </a:r>
          </a:p>
          <a:p>
            <a:r>
              <a:rPr lang="nl-NL" sz="2500" dirty="0" smtClean="0"/>
              <a:t>Opgave 2.12 en 2.13 + 2.23 + 2.25</a:t>
            </a:r>
          </a:p>
          <a:p>
            <a:r>
              <a:rPr lang="nl-NL" sz="2500" dirty="0" smtClean="0"/>
              <a:t>Comparatieve kostenvoordeel.</a:t>
            </a:r>
            <a:endParaRPr lang="nl-NL" sz="2500" dirty="0"/>
          </a:p>
        </p:txBody>
      </p:sp>
    </p:spTree>
    <p:extLst>
      <p:ext uri="{BB962C8B-B14F-4D97-AF65-F5344CB8AC3E}">
        <p14:creationId xmlns:p14="http://schemas.microsoft.com/office/powerpoint/2010/main" val="2598342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1074" y="117566"/>
            <a:ext cx="8842928" cy="1812834"/>
          </a:xfrm>
        </p:spPr>
        <p:txBody>
          <a:bodyPr/>
          <a:lstStyle/>
          <a:p>
            <a:r>
              <a:rPr lang="nl-NL" dirty="0" smtClean="0"/>
              <a:t>Terugblik</a:t>
            </a:r>
            <a:endParaRPr lang="nl-NL" dirty="0"/>
          </a:p>
        </p:txBody>
      </p:sp>
      <p:sp>
        <p:nvSpPr>
          <p:cNvPr id="3" name="Tijdelijke aanduiding voor inhoud 2"/>
          <p:cNvSpPr>
            <a:spLocks noGrp="1"/>
          </p:cNvSpPr>
          <p:nvPr>
            <p:ph idx="1"/>
          </p:nvPr>
        </p:nvSpPr>
        <p:spPr>
          <a:xfrm>
            <a:off x="431074" y="679269"/>
            <a:ext cx="8842928" cy="5362094"/>
          </a:xfrm>
        </p:spPr>
        <p:txBody>
          <a:bodyPr>
            <a:noAutofit/>
          </a:bodyPr>
          <a:lstStyle/>
          <a:p>
            <a:r>
              <a:rPr lang="nl-NL" sz="2500" dirty="0" smtClean="0"/>
              <a:t>We hebben eerst gekeken naar schaarste.</a:t>
            </a:r>
          </a:p>
          <a:p>
            <a:r>
              <a:rPr lang="nl-NL" sz="2500" dirty="0" smtClean="0"/>
              <a:t>Absolute schaarste was als er een gebrek was aan spullen: hongersnood.</a:t>
            </a:r>
          </a:p>
          <a:p>
            <a:r>
              <a:rPr lang="nl-NL" sz="2500" dirty="0" smtClean="0"/>
              <a:t>Bij economie hebben we het over schaarste als er inspanning voor de productie moet worden geleverd.</a:t>
            </a:r>
          </a:p>
          <a:p>
            <a:r>
              <a:rPr lang="nl-NL" sz="2500" dirty="0" smtClean="0"/>
              <a:t>Tijd is ook schaars, tenslotte zit maar 24 uur in een dag.</a:t>
            </a:r>
          </a:p>
          <a:p>
            <a:r>
              <a:rPr lang="nl-NL" sz="2500" dirty="0" smtClean="0"/>
              <a:t>De keuzes die we maken gaan altijd ten koste van alternatieven (uur tv kijken gaat ten koste van uur </a:t>
            </a:r>
            <a:r>
              <a:rPr lang="nl-NL" sz="2500" dirty="0" err="1" smtClean="0"/>
              <a:t>hw</a:t>
            </a:r>
            <a:r>
              <a:rPr lang="nl-NL" sz="2500" dirty="0" smtClean="0"/>
              <a:t> maken).</a:t>
            </a:r>
          </a:p>
          <a:p>
            <a:r>
              <a:rPr lang="nl-NL" sz="2500" dirty="0" smtClean="0"/>
              <a:t>De kosten van de alternatieve die we niet kiezen noemen we opoffering kosten.</a:t>
            </a:r>
          </a:p>
          <a:p>
            <a:r>
              <a:rPr lang="nl-NL" sz="2500" dirty="0" smtClean="0"/>
              <a:t>Als het goed is zijn de opofferingskosten van het een na beste alternatief lager dan de opbrengst van de gemaakte keuze.</a:t>
            </a:r>
            <a:endParaRPr lang="nl-NL" sz="2500" dirty="0"/>
          </a:p>
        </p:txBody>
      </p:sp>
    </p:spTree>
    <p:extLst>
      <p:ext uri="{BB962C8B-B14F-4D97-AF65-F5344CB8AC3E}">
        <p14:creationId xmlns:p14="http://schemas.microsoft.com/office/powerpoint/2010/main" val="79411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Iedereen heeft een bepaald budget waarmee hij een aantal producten kan kopen.</a:t>
            </a:r>
          </a:p>
          <a:p>
            <a:r>
              <a:rPr lang="nl-NL" sz="2500" dirty="0" smtClean="0"/>
              <a:t>Wanneer we grafisch weergeven welke keuze hij kan maken tussen twee producten met zijn budget noemen we dat een budget lijn.</a:t>
            </a:r>
          </a:p>
          <a:p>
            <a:r>
              <a:rPr lang="nl-NL" sz="2500" dirty="0" smtClean="0"/>
              <a:t>Wanneer ze budget groter wordt gaat de budgetlijn omhoog, wanneer ze budget kleiner wordt gaat de budgetlijn omlaag.</a:t>
            </a:r>
          </a:p>
          <a:p>
            <a:r>
              <a:rPr lang="nl-NL" sz="2500" dirty="0" smtClean="0"/>
              <a:t>Door verandering van de prijs van de producten kan de budgetlijn veranderen.</a:t>
            </a:r>
            <a:endParaRPr lang="nl-NL" sz="2500" dirty="0"/>
          </a:p>
        </p:txBody>
      </p:sp>
    </p:spTree>
    <p:extLst>
      <p:ext uri="{BB962C8B-B14F-4D97-AF65-F5344CB8AC3E}">
        <p14:creationId xmlns:p14="http://schemas.microsoft.com/office/powerpoint/2010/main" val="2641218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a:t>
            </a:r>
            <a:endParaRPr lang="nl-NL" dirty="0"/>
          </a:p>
        </p:txBody>
      </p:sp>
      <p:sp>
        <p:nvSpPr>
          <p:cNvPr id="3" name="Tijdelijke aanduiding voor inhoud 2"/>
          <p:cNvSpPr>
            <a:spLocks noGrp="1"/>
          </p:cNvSpPr>
          <p:nvPr>
            <p:ph idx="1"/>
          </p:nvPr>
        </p:nvSpPr>
        <p:spPr/>
        <p:txBody>
          <a:bodyPr>
            <a:normAutofit/>
          </a:bodyPr>
          <a:lstStyle/>
          <a:p>
            <a:r>
              <a:rPr lang="nl-NL" sz="2500" dirty="0" smtClean="0"/>
              <a:t>Intrinsieke waarde geld: waarde van het materiaal.</a:t>
            </a:r>
          </a:p>
          <a:p>
            <a:r>
              <a:rPr lang="nl-NL" sz="2500" dirty="0" smtClean="0"/>
              <a:t>Nominale waarde geld: waarde wat op het biljet staat.</a:t>
            </a:r>
          </a:p>
          <a:p>
            <a:r>
              <a:rPr lang="nl-NL" sz="2500" dirty="0" smtClean="0"/>
              <a:t>Geld werkt zolang we erop vertrouwen dat het overal geaccepteerd wordt.</a:t>
            </a:r>
          </a:p>
          <a:p>
            <a:r>
              <a:rPr lang="nl-NL" sz="2500" dirty="0" smtClean="0"/>
              <a:t>Transactiekosten zijn kosten die gepaard gaan met het ruilen tussen 2 partijen.</a:t>
            </a:r>
          </a:p>
          <a:p>
            <a:r>
              <a:rPr lang="nl-NL" sz="2500" dirty="0" smtClean="0"/>
              <a:t>Geld kan fungeren als betaalmiddel, rekenmiddel en spaarmiddel.</a:t>
            </a:r>
          </a:p>
          <a:p>
            <a:endParaRPr lang="nl-NL" sz="2500" dirty="0"/>
          </a:p>
        </p:txBody>
      </p:sp>
    </p:spTree>
    <p:extLst>
      <p:ext uri="{BB962C8B-B14F-4D97-AF65-F5344CB8AC3E}">
        <p14:creationId xmlns:p14="http://schemas.microsoft.com/office/powerpoint/2010/main" val="100168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0"/>
            <a:ext cx="8596668" cy="1930400"/>
          </a:xfrm>
        </p:spPr>
        <p:txBody>
          <a:bodyPr/>
          <a:lstStyle/>
          <a:p>
            <a:r>
              <a:rPr lang="nl-NL" dirty="0" smtClean="0"/>
              <a:t>Comparatieve kostenvoordeel</a:t>
            </a:r>
            <a:br>
              <a:rPr lang="nl-NL" dirty="0" smtClean="0"/>
            </a:br>
            <a:endParaRPr lang="nl-NL" dirty="0"/>
          </a:p>
        </p:txBody>
      </p:sp>
      <p:sp>
        <p:nvSpPr>
          <p:cNvPr id="3" name="Tijdelijke aanduiding voor inhoud 2"/>
          <p:cNvSpPr>
            <a:spLocks noGrp="1"/>
          </p:cNvSpPr>
          <p:nvPr>
            <p:ph idx="1"/>
          </p:nvPr>
        </p:nvSpPr>
        <p:spPr>
          <a:xfrm>
            <a:off x="677333" y="553453"/>
            <a:ext cx="9513413" cy="5487909"/>
          </a:xfrm>
        </p:spPr>
        <p:txBody>
          <a:bodyPr>
            <a:noAutofit/>
          </a:bodyPr>
          <a:lstStyle/>
          <a:p>
            <a:r>
              <a:rPr lang="nl-NL" sz="2300" dirty="0" smtClean="0"/>
              <a:t>We maken onderscheid tussen 2 soorten kostenvoordelen.</a:t>
            </a:r>
          </a:p>
          <a:p>
            <a:r>
              <a:rPr lang="nl-NL" sz="2300" dirty="0" smtClean="0"/>
              <a:t>Absolute en comparatieve voordelen.</a:t>
            </a:r>
          </a:p>
          <a:p>
            <a:r>
              <a:rPr lang="nl-NL" sz="2300" dirty="0" smtClean="0"/>
              <a:t>Stel je kan je huiswerk in 10 uur maken, terwijl je buurman er 15 uur voor nodig heeft.</a:t>
            </a:r>
          </a:p>
          <a:p>
            <a:r>
              <a:rPr lang="nl-NL" sz="2300" dirty="0" smtClean="0"/>
              <a:t>In absolute zin ben jij beter in het maken van huiswerk.</a:t>
            </a:r>
          </a:p>
          <a:p>
            <a:r>
              <a:rPr lang="nl-NL" sz="2300" dirty="0" smtClean="0"/>
              <a:t>Daarentegen het zou ook kunnen dat je beter bent in het leren voor toetsen.</a:t>
            </a:r>
          </a:p>
          <a:p>
            <a:r>
              <a:rPr lang="nl-NL" sz="2300" dirty="0" smtClean="0"/>
              <a:t>Jij hebt 5 uur nodig om een toets voor te bereiden, terwijl je buurman er 10 uur oor nodig heeft.</a:t>
            </a:r>
          </a:p>
          <a:p>
            <a:r>
              <a:rPr lang="nl-NL" sz="2300" dirty="0" smtClean="0"/>
              <a:t>In beide gevallen heb je een absoluut voordeel.</a:t>
            </a:r>
          </a:p>
          <a:p>
            <a:r>
              <a:rPr lang="nl-NL" sz="2300" dirty="0" smtClean="0"/>
              <a:t>Daarentegen als we ze met elkaar vergelijken ben jij 2x zo snel in het voorbereiden van toetsen, terwijl je maar 1.5x zo snel bent in het maken van huiswerk. Je hebt dan een comparatief voordeel in het voorbereiden van toetsen, terwijl je buurman een comparatief voordeel heeft in het maken van huiswerk.</a:t>
            </a:r>
          </a:p>
          <a:p>
            <a:endParaRPr lang="nl-NL" sz="2300" dirty="0" smtClean="0"/>
          </a:p>
          <a:p>
            <a:endParaRPr lang="nl-NL" sz="2300" dirty="0"/>
          </a:p>
        </p:txBody>
      </p:sp>
    </p:spTree>
    <p:extLst>
      <p:ext uri="{BB962C8B-B14F-4D97-AF65-F5344CB8AC3E}">
        <p14:creationId xmlns:p14="http://schemas.microsoft.com/office/powerpoint/2010/main" val="2352535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09074"/>
            <a:ext cx="8596668" cy="1521326"/>
          </a:xfrm>
        </p:spPr>
        <p:txBody>
          <a:bodyPr/>
          <a:lstStyle/>
          <a:p>
            <a:r>
              <a:rPr lang="nl-NL" dirty="0" smtClean="0"/>
              <a:t>hoe zien we dit. </a:t>
            </a:r>
            <a:br>
              <a:rPr lang="nl-NL" dirty="0" smtClean="0"/>
            </a:br>
            <a:endParaRPr lang="nl-NL" dirty="0"/>
          </a:p>
        </p:txBody>
      </p:sp>
      <p:sp>
        <p:nvSpPr>
          <p:cNvPr id="3" name="Tijdelijke aanduiding voor inhoud 2"/>
          <p:cNvSpPr>
            <a:spLocks noGrp="1"/>
          </p:cNvSpPr>
          <p:nvPr>
            <p:ph idx="1"/>
          </p:nvPr>
        </p:nvSpPr>
        <p:spPr>
          <a:xfrm>
            <a:off x="677334" y="1503947"/>
            <a:ext cx="8596668" cy="4537415"/>
          </a:xfrm>
        </p:spPr>
        <p:txBody>
          <a:bodyPr>
            <a:normAutofit lnSpcReduction="10000"/>
          </a:bodyPr>
          <a:lstStyle/>
          <a:p>
            <a:r>
              <a:rPr lang="nl-NL" sz="2500" b="1" dirty="0" smtClean="0"/>
              <a:t>JIJ: HW 10 uur, Toets 5, buurman: HW 15, toets 10. </a:t>
            </a:r>
          </a:p>
          <a:p>
            <a:r>
              <a:rPr lang="nl-NL" sz="2500" dirty="0" smtClean="0"/>
              <a:t>In de tijd dat jij 1x HW maakt, had je ook </a:t>
            </a:r>
            <a:r>
              <a:rPr lang="nl-NL" sz="2500" dirty="0" smtClean="0">
                <a:solidFill>
                  <a:srgbClr val="00B050"/>
                </a:solidFill>
              </a:rPr>
              <a:t>2x</a:t>
            </a:r>
            <a:r>
              <a:rPr lang="nl-NL" sz="2500" dirty="0" smtClean="0"/>
              <a:t> toetsen kunnen voorbereiden.</a:t>
            </a:r>
          </a:p>
          <a:p>
            <a:r>
              <a:rPr lang="nl-NL" sz="2500" dirty="0" smtClean="0"/>
              <a:t>In de tijd dat jij 1x een toets voorbereid, had je ook </a:t>
            </a:r>
            <a:r>
              <a:rPr lang="nl-NL" sz="2500" dirty="0" smtClean="0">
                <a:solidFill>
                  <a:srgbClr val="FF0000"/>
                </a:solidFill>
              </a:rPr>
              <a:t>0,5x</a:t>
            </a:r>
            <a:r>
              <a:rPr lang="nl-NL" sz="2500" dirty="0" smtClean="0"/>
              <a:t> HW kunnen maken.</a:t>
            </a:r>
          </a:p>
          <a:p>
            <a:r>
              <a:rPr lang="nl-NL" sz="2500" dirty="0" smtClean="0"/>
              <a:t>In de tijd dat je buurman 1x HW maakt, had je buurman </a:t>
            </a:r>
            <a:r>
              <a:rPr lang="nl-NL" sz="2500" dirty="0" smtClean="0">
                <a:solidFill>
                  <a:srgbClr val="FF0000"/>
                </a:solidFill>
              </a:rPr>
              <a:t>1,5x</a:t>
            </a:r>
            <a:r>
              <a:rPr lang="nl-NL" sz="2500" dirty="0" smtClean="0"/>
              <a:t> een toets kunnen voorbereiden.</a:t>
            </a:r>
          </a:p>
          <a:p>
            <a:r>
              <a:rPr lang="nl-NL" sz="2500" dirty="0" smtClean="0"/>
              <a:t>In de tijd dat je buurman 1x een toets voorbereid, had hij ook </a:t>
            </a:r>
            <a:r>
              <a:rPr lang="nl-NL" sz="2500" dirty="0" smtClean="0">
                <a:solidFill>
                  <a:srgbClr val="00B050"/>
                </a:solidFill>
              </a:rPr>
              <a:t>0.66x</a:t>
            </a:r>
            <a:r>
              <a:rPr lang="nl-NL" sz="2500" dirty="0" smtClean="0"/>
              <a:t> HW kunnen maken.</a:t>
            </a:r>
          </a:p>
          <a:p>
            <a:r>
              <a:rPr lang="nl-NL" sz="2500" dirty="0" smtClean="0"/>
              <a:t>Jij bent relatief beter in het voorbereiden van toetsen, je buurman is relatief beter in het maken van HW.</a:t>
            </a:r>
            <a:endParaRPr lang="nl-NL" sz="2500" dirty="0"/>
          </a:p>
        </p:txBody>
      </p:sp>
    </p:spTree>
    <p:extLst>
      <p:ext uri="{BB962C8B-B14F-4D97-AF65-F5344CB8AC3E}">
        <p14:creationId xmlns:p14="http://schemas.microsoft.com/office/powerpoint/2010/main" val="127291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0608" y="116305"/>
            <a:ext cx="8596668" cy="1320800"/>
          </a:xfrm>
        </p:spPr>
        <p:txBody>
          <a:bodyPr/>
          <a:lstStyle/>
          <a:p>
            <a:r>
              <a:rPr lang="nl-NL" dirty="0" smtClean="0"/>
              <a:t>Maak </a:t>
            </a:r>
            <a:r>
              <a:rPr lang="nl-NL" dirty="0" smtClean="0"/>
              <a:t>opgave 2.12 </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a:t>8</a:t>
            </a:r>
            <a:r>
              <a:rPr lang="nl-NL" sz="2500" dirty="0" smtClean="0"/>
              <a:t> </a:t>
            </a:r>
            <a:r>
              <a:rPr lang="nl-NL" sz="2500" dirty="0" smtClean="0"/>
              <a:t>minuten de tijd, de eerste 5 minuten werk je zelfstandig.</a:t>
            </a:r>
          </a:p>
          <a:p>
            <a:r>
              <a:rPr lang="nl-NL" sz="2500" dirty="0" smtClean="0"/>
              <a:t>Eerder klaar? Kan je verder met opgave </a:t>
            </a:r>
            <a:r>
              <a:rPr lang="nl-NL" sz="2500" dirty="0" smtClean="0"/>
              <a:t>2.13</a:t>
            </a:r>
            <a:endParaRPr lang="nl-NL" sz="2500" dirty="0" smtClean="0"/>
          </a:p>
          <a:p>
            <a:r>
              <a:rPr lang="nl-NL" sz="2500" dirty="0" smtClean="0"/>
              <a:t>Kom je er niet uit, lees de tussengelegen stukken theorie of stel een vraag.</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28168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2222"/>
          <a:stretch/>
        </p:blipFill>
        <p:spPr>
          <a:xfrm>
            <a:off x="0" y="0"/>
            <a:ext cx="12192000" cy="1106905"/>
          </a:xfrm>
          <a:prstGeom prst="rect">
            <a:avLst/>
          </a:prstGeom>
        </p:spPr>
      </p:pic>
      <p:pic>
        <p:nvPicPr>
          <p:cNvPr id="5" name="Afbeelding 4"/>
          <p:cNvPicPr>
            <a:picLocks noChangeAspect="1"/>
          </p:cNvPicPr>
          <p:nvPr/>
        </p:nvPicPr>
        <p:blipFill rotWithShape="1">
          <a:blip r:embed="rId2"/>
          <a:srcRect b="76618"/>
          <a:stretch/>
        </p:blipFill>
        <p:spPr>
          <a:xfrm>
            <a:off x="0" y="0"/>
            <a:ext cx="12192000" cy="1455821"/>
          </a:xfrm>
          <a:prstGeom prst="rect">
            <a:avLst/>
          </a:prstGeom>
        </p:spPr>
      </p:pic>
      <p:pic>
        <p:nvPicPr>
          <p:cNvPr id="6" name="Afbeelding 5"/>
          <p:cNvPicPr>
            <a:picLocks noChangeAspect="1"/>
          </p:cNvPicPr>
          <p:nvPr/>
        </p:nvPicPr>
        <p:blipFill rotWithShape="1">
          <a:blip r:embed="rId2"/>
          <a:srcRect b="69661"/>
          <a:stretch/>
        </p:blipFill>
        <p:spPr>
          <a:xfrm>
            <a:off x="0" y="0"/>
            <a:ext cx="12192000" cy="1888958"/>
          </a:xfrm>
          <a:prstGeom prst="rect">
            <a:avLst/>
          </a:prstGeom>
        </p:spPr>
      </p:pic>
      <p:pic>
        <p:nvPicPr>
          <p:cNvPr id="7" name="Afbeelding 6"/>
          <p:cNvPicPr>
            <a:picLocks noChangeAspect="1"/>
          </p:cNvPicPr>
          <p:nvPr/>
        </p:nvPicPr>
        <p:blipFill rotWithShape="1">
          <a:blip r:embed="rId2"/>
          <a:srcRect b="59033"/>
          <a:stretch/>
        </p:blipFill>
        <p:spPr>
          <a:xfrm>
            <a:off x="0" y="0"/>
            <a:ext cx="12192000" cy="2550695"/>
          </a:xfrm>
          <a:prstGeom prst="rect">
            <a:avLst/>
          </a:prstGeom>
        </p:spPr>
      </p:pic>
      <p:pic>
        <p:nvPicPr>
          <p:cNvPr id="8" name="Afbeelding 7"/>
          <p:cNvPicPr>
            <a:picLocks noChangeAspect="1"/>
          </p:cNvPicPr>
          <p:nvPr/>
        </p:nvPicPr>
        <p:blipFill rotWithShape="1">
          <a:blip r:embed="rId2"/>
          <a:srcRect r="46908" b="40868"/>
          <a:stretch/>
        </p:blipFill>
        <p:spPr>
          <a:xfrm>
            <a:off x="0" y="0"/>
            <a:ext cx="6472989" cy="3681663"/>
          </a:xfrm>
          <a:prstGeom prst="rect">
            <a:avLst/>
          </a:prstGeom>
        </p:spPr>
      </p:pic>
      <p:pic>
        <p:nvPicPr>
          <p:cNvPr id="9" name="Afbeelding 8"/>
          <p:cNvPicPr>
            <a:picLocks noChangeAspect="1"/>
          </p:cNvPicPr>
          <p:nvPr/>
        </p:nvPicPr>
        <p:blipFill rotWithShape="1">
          <a:blip r:embed="rId2"/>
          <a:srcRect l="-1" r="-362" b="41255"/>
          <a:stretch/>
        </p:blipFill>
        <p:spPr>
          <a:xfrm>
            <a:off x="0" y="0"/>
            <a:ext cx="12236116" cy="3657600"/>
          </a:xfrm>
          <a:prstGeom prst="rect">
            <a:avLst/>
          </a:prstGeom>
        </p:spPr>
      </p:pic>
      <p:pic>
        <p:nvPicPr>
          <p:cNvPr id="10" name="Afbeelding 9"/>
          <p:cNvPicPr>
            <a:picLocks noChangeAspect="1"/>
          </p:cNvPicPr>
          <p:nvPr/>
        </p:nvPicPr>
        <p:blipFill rotWithShape="1">
          <a:blip r:embed="rId2"/>
          <a:srcRect b="35264"/>
          <a:stretch/>
        </p:blipFill>
        <p:spPr>
          <a:xfrm>
            <a:off x="0" y="0"/>
            <a:ext cx="12192000" cy="4030579"/>
          </a:xfrm>
          <a:prstGeom prst="rect">
            <a:avLst/>
          </a:prstGeom>
        </p:spPr>
      </p:pic>
      <p:pic>
        <p:nvPicPr>
          <p:cNvPr id="11" name="Afbeelding 10"/>
          <p:cNvPicPr>
            <a:picLocks noChangeAspect="1"/>
          </p:cNvPicPr>
          <p:nvPr/>
        </p:nvPicPr>
        <p:blipFill rotWithShape="1">
          <a:blip r:embed="rId2"/>
          <a:srcRect b="26762"/>
          <a:stretch/>
        </p:blipFill>
        <p:spPr>
          <a:xfrm>
            <a:off x="0" y="0"/>
            <a:ext cx="12192000" cy="4559968"/>
          </a:xfrm>
          <a:prstGeom prst="rect">
            <a:avLst/>
          </a:prstGeom>
        </p:spPr>
      </p:pic>
      <p:pic>
        <p:nvPicPr>
          <p:cNvPr id="12" name="Afbeelding 11"/>
          <p:cNvPicPr>
            <a:picLocks noChangeAspect="1"/>
          </p:cNvPicPr>
          <p:nvPr/>
        </p:nvPicPr>
        <p:blipFill rotWithShape="1">
          <a:blip r:embed="rId2"/>
          <a:srcRect b="16520"/>
          <a:stretch/>
        </p:blipFill>
        <p:spPr>
          <a:xfrm>
            <a:off x="0" y="0"/>
            <a:ext cx="12192000" cy="5197642"/>
          </a:xfrm>
          <a:prstGeom prst="rect">
            <a:avLst/>
          </a:prstGeom>
        </p:spPr>
      </p:pic>
      <p:pic>
        <p:nvPicPr>
          <p:cNvPr id="13" name="Afbeelding 12"/>
          <p:cNvPicPr>
            <a:picLocks noChangeAspect="1"/>
          </p:cNvPicPr>
          <p:nvPr/>
        </p:nvPicPr>
        <p:blipFill>
          <a:blip r:embed="rId2"/>
          <a:stretch>
            <a:fillRect/>
          </a:stretch>
        </p:blipFill>
        <p:spPr>
          <a:xfrm>
            <a:off x="0" y="0"/>
            <a:ext cx="12192000" cy="6226206"/>
          </a:xfrm>
          <a:prstGeom prst="rect">
            <a:avLst/>
          </a:prstGeom>
        </p:spPr>
      </p:pic>
    </p:spTree>
    <p:extLst>
      <p:ext uri="{BB962C8B-B14F-4D97-AF65-F5344CB8AC3E}">
        <p14:creationId xmlns:p14="http://schemas.microsoft.com/office/powerpoint/2010/main" val="241237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316</TotalTime>
  <Words>994</Words>
  <Application>Microsoft Office PowerPoint</Application>
  <PresentationFormat>Breedbeeld</PresentationFormat>
  <Paragraphs>97</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Trebuchet MS</vt:lpstr>
      <vt:lpstr>Wingdings 3</vt:lpstr>
      <vt:lpstr>Facet</vt:lpstr>
      <vt:lpstr>Welkom havo 4.</vt:lpstr>
      <vt:lpstr>Agenda:</vt:lpstr>
      <vt:lpstr>Terugblik</vt:lpstr>
      <vt:lpstr>terugblik</vt:lpstr>
      <vt:lpstr>Terugblik.</vt:lpstr>
      <vt:lpstr>Comparatieve kostenvoordeel </vt:lpstr>
      <vt:lpstr>hoe zien we dit.  </vt:lpstr>
      <vt:lpstr>Maak opgave 2.12 </vt:lpstr>
      <vt:lpstr>PowerPoint-presentatie</vt:lpstr>
      <vt:lpstr>Maak opgave 2.13 </vt:lpstr>
      <vt:lpstr>PowerPoint-presentatie</vt:lpstr>
      <vt:lpstr>Hoe zien we dit terug in de economie?</vt:lpstr>
      <vt:lpstr>Maak opgave 2.23 </vt:lpstr>
      <vt:lpstr>PowerPoint-presentatie</vt:lpstr>
      <vt:lpstr>Terugblik: </vt:lpstr>
      <vt:lpstr>Nog meer zichtbaar: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38</cp:revision>
  <dcterms:created xsi:type="dcterms:W3CDTF">2017-08-27T09:00:36Z</dcterms:created>
  <dcterms:modified xsi:type="dcterms:W3CDTF">2017-09-01T09:13:18Z</dcterms:modified>
</cp:coreProperties>
</file>